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</p:sldIdLst>
  <p:sldSz cy="5143500" cx="9144000"/>
  <p:notesSz cx="6858000" cy="9144000"/>
  <p:embeddedFontLst>
    <p:embeddedFont>
      <p:font typeface="Playfair Display"/>
      <p:regular r:id="rId13"/>
      <p:bold r:id="rId14"/>
      <p:italic r:id="rId15"/>
      <p:boldItalic r:id="rId1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font" Target="fonts/PlayfairDisplay-regular.fntdata"/><Relationship Id="rId12" Type="http://schemas.openxmlformats.org/officeDocument/2006/relationships/slide" Target="slides/slide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PlayfairDisplay-italic.fntdata"/><Relationship Id="rId14" Type="http://schemas.openxmlformats.org/officeDocument/2006/relationships/font" Target="fonts/PlayfairDisplay-bold.fntdata"/><Relationship Id="rId16" Type="http://schemas.openxmlformats.org/officeDocument/2006/relationships/font" Target="fonts/PlayfairDisplay-bold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jpg>
</file>

<file path=ppt/media/image11.png>
</file>

<file path=ppt/media/image2.jpg>
</file>

<file path=ppt/media/image3.jpg>
</file>

<file path=ppt/media/image4.png>
</file>

<file path=ppt/media/image5.png>
</file>

<file path=ppt/media/image6.png>
</file>

<file path=ppt/media/image7.png>
</file>

<file path=ppt/media/image8.jp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f511d07d46_5_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gf511d07d46_5_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f511d07d46_5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f511d07d46_5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f511d07d46_5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f511d07d46_5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f511d07d46_5_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f511d07d46_5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f511d07d46_5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f511d07d46_5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f511d07d46_5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Google Shape;99;gf511d07d46_5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25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>
                <a:solidFill>
                  <a:schemeClr val="dk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dark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Char char="●"/>
              <a:defRPr sz="1800">
                <a:solidFill>
                  <a:schemeClr val="lt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lt2"/>
                </a:solidFill>
              </a:defRPr>
            </a:lvl1pPr>
            <a:lvl2pPr lvl="1" algn="r">
              <a:buNone/>
              <a:defRPr sz="1000">
                <a:solidFill>
                  <a:schemeClr val="lt2"/>
                </a:solidFill>
              </a:defRPr>
            </a:lvl2pPr>
            <a:lvl3pPr lvl="2" algn="r">
              <a:buNone/>
              <a:defRPr sz="1000">
                <a:solidFill>
                  <a:schemeClr val="lt2"/>
                </a:solidFill>
              </a:defRPr>
            </a:lvl3pPr>
            <a:lvl4pPr lvl="3" algn="r">
              <a:buNone/>
              <a:defRPr sz="1000">
                <a:solidFill>
                  <a:schemeClr val="lt2"/>
                </a:solidFill>
              </a:defRPr>
            </a:lvl4pPr>
            <a:lvl5pPr lvl="4" algn="r">
              <a:buNone/>
              <a:defRPr sz="1000">
                <a:solidFill>
                  <a:schemeClr val="lt2"/>
                </a:solidFill>
              </a:defRPr>
            </a:lvl5pPr>
            <a:lvl6pPr lvl="5" algn="r">
              <a:buNone/>
              <a:defRPr sz="1000">
                <a:solidFill>
                  <a:schemeClr val="lt2"/>
                </a:solidFill>
              </a:defRPr>
            </a:lvl6pPr>
            <a:lvl7pPr lvl="6" algn="r">
              <a:buNone/>
              <a:defRPr sz="1000">
                <a:solidFill>
                  <a:schemeClr val="lt2"/>
                </a:solidFill>
              </a:defRPr>
            </a:lvl7pPr>
            <a:lvl8pPr lvl="7" algn="r">
              <a:buNone/>
              <a:defRPr sz="1000">
                <a:solidFill>
                  <a:schemeClr val="lt2"/>
                </a:solidFill>
              </a:defRPr>
            </a:lvl8pPr>
            <a:lvl9pPr lvl="8" algn="r">
              <a:buNone/>
              <a:defRPr sz="1000">
                <a:solidFill>
                  <a:schemeClr val="lt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9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0.jpg"/><Relationship Id="rId4" Type="http://schemas.openxmlformats.org/officeDocument/2006/relationships/image" Target="../media/image7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jpg"/><Relationship Id="rId4" Type="http://schemas.openxmlformats.org/officeDocument/2006/relationships/image" Target="../media/image3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4.png"/><Relationship Id="rId4" Type="http://schemas.openxmlformats.org/officeDocument/2006/relationships/image" Target="../media/image8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6.png"/><Relationship Id="rId4" Type="http://schemas.openxmlformats.org/officeDocument/2006/relationships/image" Target="../media/image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5.png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2"/>
        </a:solidFill>
      </p:bgPr>
    </p:bg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0150" y="-808750"/>
            <a:ext cx="7500775" cy="7500775"/>
          </a:xfrm>
          <a:prstGeom prst="rect">
            <a:avLst/>
          </a:prstGeom>
          <a:noFill/>
          <a:ln>
            <a:noFill/>
          </a:ln>
        </p:spPr>
      </p:pic>
      <p:sp>
        <p:nvSpPr>
          <p:cNvPr id="55" name="Google Shape;55;p13"/>
          <p:cNvSpPr txBox="1"/>
          <p:nvPr>
            <p:ph type="ctrTitle"/>
          </p:nvPr>
        </p:nvSpPr>
        <p:spPr>
          <a:xfrm>
            <a:off x="2301604" y="2774388"/>
            <a:ext cx="4540800" cy="33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latin typeface="Playfair Display"/>
                <a:ea typeface="Playfair Display"/>
                <a:cs typeface="Playfair Display"/>
                <a:sym typeface="Playfair Display"/>
              </a:rPr>
              <a:t>Aves:</a:t>
            </a:r>
            <a:endParaRPr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56" name="Google Shape;56;p13"/>
          <p:cNvSpPr txBox="1"/>
          <p:nvPr/>
        </p:nvSpPr>
        <p:spPr>
          <a:xfrm>
            <a:off x="5255525" y="2498600"/>
            <a:ext cx="31185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El videojuego</a:t>
            </a:r>
            <a:endParaRPr sz="1800">
              <a:solidFill>
                <a:schemeClr val="dk1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Introducción</a:t>
            </a:r>
            <a:endParaRPr/>
          </a:p>
        </p:txBody>
      </p:sp>
      <p:sp>
        <p:nvSpPr>
          <p:cNvPr id="62" name="Google Shape;62;p1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s"/>
              <a:t>Géneros: Acción y supervivencia Top Down 2D</a:t>
            </a:r>
            <a:br>
              <a:rPr lang="es"/>
            </a:b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s"/>
              <a:t>Basado en la película Pájaros.</a:t>
            </a:r>
            <a:br>
              <a:rPr lang="es"/>
            </a:b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s"/>
              <a:t>Tu objetivo es recoger a los habitantes y mantener el refugio.</a:t>
            </a:r>
            <a:br>
              <a:rPr lang="es"/>
            </a:b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s"/>
              <a:t>Dividido en diferentes niveles de dificultad progresiva.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Mecánicas</a:t>
            </a:r>
            <a:endParaRPr/>
          </a:p>
        </p:txBody>
      </p:sp>
      <p:sp>
        <p:nvSpPr>
          <p:cNvPr id="68" name="Google Shape;68;p15"/>
          <p:cNvSpPr txBox="1"/>
          <p:nvPr>
            <p:ph idx="1" type="body"/>
          </p:nvPr>
        </p:nvSpPr>
        <p:spPr>
          <a:xfrm>
            <a:off x="4493250" y="1406200"/>
            <a:ext cx="4339200" cy="316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s"/>
              <a:t>Sistema de sigilo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s"/>
              <a:t>Entorno interactivo      </a:t>
            </a:r>
            <a:endParaRPr/>
          </a:p>
        </p:txBody>
      </p:sp>
      <p:pic>
        <p:nvPicPr>
          <p:cNvPr id="69" name="Google Shape;69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1152475"/>
            <a:ext cx="4181549" cy="2352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70" name="Google Shape;70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62500" y="2172524"/>
            <a:ext cx="4248888" cy="2396350"/>
          </a:xfrm>
          <a:prstGeom prst="rect">
            <a:avLst/>
          </a:prstGeom>
          <a:noFill/>
          <a:ln>
            <a:noFill/>
          </a:ln>
        </p:spPr>
      </p:pic>
      <p:sp>
        <p:nvSpPr>
          <p:cNvPr id="71" name="Google Shape;71;p15"/>
          <p:cNvSpPr txBox="1"/>
          <p:nvPr/>
        </p:nvSpPr>
        <p:spPr>
          <a:xfrm>
            <a:off x="304125" y="3504600"/>
            <a:ext cx="41967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Char char="●"/>
            </a:pPr>
            <a:r>
              <a:rPr lang="es" sz="1800">
                <a:solidFill>
                  <a:schemeClr val="lt2"/>
                </a:solidFill>
              </a:rPr>
              <a:t>Sistema de combate</a:t>
            </a:r>
            <a:endParaRPr sz="1800">
              <a:solidFill>
                <a:schemeClr val="lt2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Char char="●"/>
            </a:pPr>
            <a:r>
              <a:rPr lang="es" sz="1800">
                <a:solidFill>
                  <a:schemeClr val="lt2"/>
                </a:solidFill>
              </a:rPr>
              <a:t>Uso de armas cuerpo a cuerpo</a:t>
            </a:r>
            <a:endParaRPr sz="1800">
              <a:solidFill>
                <a:schemeClr val="lt2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Dinámica</a:t>
            </a:r>
            <a:endParaRPr/>
          </a:p>
        </p:txBody>
      </p:sp>
      <p:pic>
        <p:nvPicPr>
          <p:cNvPr id="77" name="Google Shape;77;p16"/>
          <p:cNvPicPr preferRelativeResize="0"/>
          <p:nvPr/>
        </p:nvPicPr>
        <p:blipFill rotWithShape="1">
          <a:blip r:embed="rId3">
            <a:alphaModFix/>
          </a:blip>
          <a:srcRect b="12388" l="0" r="6820" t="15792"/>
          <a:stretch/>
        </p:blipFill>
        <p:spPr>
          <a:xfrm>
            <a:off x="311700" y="1152475"/>
            <a:ext cx="4260300" cy="2462675"/>
          </a:xfrm>
          <a:prstGeom prst="rect">
            <a:avLst/>
          </a:prstGeom>
          <a:noFill/>
          <a:ln>
            <a:noFill/>
          </a:ln>
        </p:spPr>
      </p:pic>
      <p:sp>
        <p:nvSpPr>
          <p:cNvPr id="78" name="Google Shape;78;p16"/>
          <p:cNvSpPr txBox="1"/>
          <p:nvPr/>
        </p:nvSpPr>
        <p:spPr>
          <a:xfrm>
            <a:off x="298725" y="3715900"/>
            <a:ext cx="41967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Char char="●"/>
            </a:pPr>
            <a:r>
              <a:rPr lang="es" sz="1800">
                <a:solidFill>
                  <a:schemeClr val="lt2"/>
                </a:solidFill>
              </a:rPr>
              <a:t>Rescate de habitantes</a:t>
            </a:r>
            <a:endParaRPr sz="1800">
              <a:solidFill>
                <a:schemeClr val="lt2"/>
              </a:solidFill>
            </a:endParaRPr>
          </a:p>
        </p:txBody>
      </p:sp>
      <p:pic>
        <p:nvPicPr>
          <p:cNvPr id="79" name="Google Shape;79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13514" y="1152475"/>
            <a:ext cx="4378086" cy="2462675"/>
          </a:xfrm>
          <a:prstGeom prst="rect">
            <a:avLst/>
          </a:prstGeom>
          <a:noFill/>
          <a:ln>
            <a:noFill/>
          </a:ln>
        </p:spPr>
      </p:pic>
      <p:sp>
        <p:nvSpPr>
          <p:cNvPr id="80" name="Google Shape;80;p16"/>
          <p:cNvSpPr txBox="1"/>
          <p:nvPr/>
        </p:nvSpPr>
        <p:spPr>
          <a:xfrm>
            <a:off x="4571988" y="3749900"/>
            <a:ext cx="41967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Char char="●"/>
            </a:pPr>
            <a:r>
              <a:rPr lang="es" sz="1800">
                <a:solidFill>
                  <a:schemeClr val="lt2"/>
                </a:solidFill>
              </a:rPr>
              <a:t>Cuenta atrás</a:t>
            </a:r>
            <a:endParaRPr sz="1800">
              <a:solidFill>
                <a:schemeClr val="lt2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Dinámica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" name="Google Shape;86;p1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25000" lnSpcReduction="20000"/>
          </a:bodyPr>
          <a:lstStyle/>
          <a:p>
            <a:pPr indent="-342900" lvl="0" marL="45720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s" sz="7200"/>
              <a:t>Consumibles para recuperar salud</a:t>
            </a:r>
            <a:endParaRPr sz="7200"/>
          </a:p>
          <a:p>
            <a:pPr indent="0" lvl="0" marL="5029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72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7200"/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7200"/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7200"/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br>
              <a:rPr lang="es" sz="7200"/>
            </a:br>
            <a:endParaRPr sz="7200"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ct val="100000"/>
              <a:buChar char="●"/>
            </a:pPr>
            <a:r>
              <a:rPr lang="es" sz="7200"/>
              <a:t>Materiales </a:t>
            </a:r>
            <a:r>
              <a:rPr lang="es" sz="7200"/>
              <a:t>para el refugio</a:t>
            </a:r>
            <a:endParaRPr sz="7200"/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85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87" name="Google Shape;87;p17"/>
          <p:cNvPicPr preferRelativeResize="0"/>
          <p:nvPr/>
        </p:nvPicPr>
        <p:blipFill rotWithShape="1">
          <a:blip r:embed="rId3">
            <a:alphaModFix/>
          </a:blip>
          <a:srcRect b="0" l="19644" r="14033" t="0"/>
          <a:stretch/>
        </p:blipFill>
        <p:spPr>
          <a:xfrm>
            <a:off x="5033925" y="1727200"/>
            <a:ext cx="3385650" cy="2266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88" name="Google Shape;88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09979" y="1272750"/>
            <a:ext cx="3313650" cy="2482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Estética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p1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5029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s"/>
              <a:t>Vista 2D Top-Down </a:t>
            </a:r>
            <a:endParaRPr/>
          </a:p>
          <a:p>
            <a:pPr indent="-342900" lvl="0" marL="5029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s"/>
              <a:t>Calles y edificios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s"/>
              <a:t>Pueblo pesquero de los 60</a:t>
            </a:r>
            <a:endParaRPr/>
          </a:p>
        </p:txBody>
      </p:sp>
      <p:pic>
        <p:nvPicPr>
          <p:cNvPr id="95" name="Google Shape;95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1246325"/>
            <a:ext cx="4155800" cy="2077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6" name="Google Shape;96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33925" y="1914525"/>
            <a:ext cx="3991451" cy="27098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9"/>
          <p:cNvSpPr txBox="1"/>
          <p:nvPr>
            <p:ph type="title"/>
          </p:nvPr>
        </p:nvSpPr>
        <p:spPr>
          <a:xfrm>
            <a:off x="311700" y="43550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Estética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" name="Google Shape;102;p1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s"/>
              <a:t>Bandadas de cuervos como enemigos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42900" lvl="0" marL="5029200" rtl="0" algn="l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s"/>
              <a:t>Ambiente de muerte y destrucción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03" name="Google Shape;103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8400" y="1730425"/>
            <a:ext cx="4086225" cy="2724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4" name="Google Shape;104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43475" y="1279452"/>
            <a:ext cx="3888824" cy="218639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Dark">
  <a:themeElements>
    <a:clrScheme name="Simple Dark">
      <a:dk1>
        <a:srgbClr val="FFFFFF"/>
      </a:dk1>
      <a:lt1>
        <a:srgbClr val="212121"/>
      </a:lt1>
      <a:dk2>
        <a:srgbClr val="303030"/>
      </a:dk2>
      <a:lt2>
        <a:srgbClr val="ADADAD"/>
      </a:lt2>
      <a:accent1>
        <a:srgbClr val="009688"/>
      </a:accent1>
      <a:accent2>
        <a:srgbClr val="EEEEEE"/>
      </a:accent2>
      <a:accent3>
        <a:srgbClr val="78909C"/>
      </a:accent3>
      <a:accent4>
        <a:srgbClr val="FFAB40"/>
      </a:accent4>
      <a:accent5>
        <a:srgbClr val="4DD0E1"/>
      </a:accent5>
      <a:accent6>
        <a:srgbClr val="EEFF41"/>
      </a:accent6>
      <a:hlink>
        <a:srgbClr val="4DD0E1"/>
      </a:hlink>
      <a:folHlink>
        <a:srgbClr val="4DD0E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